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35"/>
  </p:notesMasterIdLst>
  <p:handoutMasterIdLst>
    <p:handoutMasterId r:id="rId36"/>
  </p:handoutMasterIdLst>
  <p:sldIdLst>
    <p:sldId id="405" r:id="rId2"/>
    <p:sldId id="430" r:id="rId3"/>
    <p:sldId id="431" r:id="rId4"/>
    <p:sldId id="432" r:id="rId5"/>
    <p:sldId id="456" r:id="rId6"/>
    <p:sldId id="457" r:id="rId7"/>
    <p:sldId id="433" r:id="rId8"/>
    <p:sldId id="434" r:id="rId9"/>
    <p:sldId id="435" r:id="rId10"/>
    <p:sldId id="436" r:id="rId11"/>
    <p:sldId id="448" r:id="rId12"/>
    <p:sldId id="450" r:id="rId13"/>
    <p:sldId id="451" r:id="rId14"/>
    <p:sldId id="454" r:id="rId15"/>
    <p:sldId id="437" r:id="rId16"/>
    <p:sldId id="438" r:id="rId17"/>
    <p:sldId id="439" r:id="rId18"/>
    <p:sldId id="443" r:id="rId19"/>
    <p:sldId id="455" r:id="rId20"/>
    <p:sldId id="444" r:id="rId21"/>
    <p:sldId id="445" r:id="rId22"/>
    <p:sldId id="452" r:id="rId23"/>
    <p:sldId id="458" r:id="rId24"/>
    <p:sldId id="446" r:id="rId25"/>
    <p:sldId id="453" r:id="rId26"/>
    <p:sldId id="447" r:id="rId27"/>
    <p:sldId id="441" r:id="rId28"/>
    <p:sldId id="404" r:id="rId29"/>
    <p:sldId id="428" r:id="rId30"/>
    <p:sldId id="429" r:id="rId31"/>
    <p:sldId id="449" r:id="rId32"/>
    <p:sldId id="406" r:id="rId33"/>
    <p:sldId id="442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1D0505"/>
    <a:srgbClr val="F35929"/>
    <a:srgbClr val="E99A7B"/>
    <a:srgbClr val="CC0000"/>
    <a:srgbClr val="800000"/>
    <a:srgbClr val="0DA0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4435" autoAdjust="0"/>
    <p:restoredTop sz="94660"/>
  </p:normalViewPr>
  <p:slideViewPr>
    <p:cSldViewPr>
      <p:cViewPr>
        <p:scale>
          <a:sx n="66" d="100"/>
          <a:sy n="66" d="100"/>
        </p:scale>
        <p:origin x="-150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Unicode MS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Unicode MS" charset="0"/>
                <a:cs typeface="Arial" charset="0"/>
              </a:defRPr>
            </a:lvl1pPr>
          </a:lstStyle>
          <a:p>
            <a:pPr>
              <a:defRPr/>
            </a:pPr>
            <a:fld id="{5C7AB39F-0448-4ED7-96A3-389A52FB953A}" type="datetimeFigureOut">
              <a:rPr lang="ru-RU"/>
              <a:pPr>
                <a:defRPr/>
              </a:pPr>
              <a:t>23.09.2015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Unicode MS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Unicode MS" charset="0"/>
                <a:cs typeface="Arial" charset="0"/>
              </a:defRPr>
            </a:lvl1pPr>
          </a:lstStyle>
          <a:p>
            <a:pPr>
              <a:defRPr/>
            </a:pPr>
            <a:fld id="{130A0F89-A23E-45B0-9F56-637CD9791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Unicode MS" pitchFamily="34" charset="-128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Unicode MS" charset="0"/>
                <a:cs typeface="Arial" charset="0"/>
              </a:defRPr>
            </a:lvl1pPr>
          </a:lstStyle>
          <a:p>
            <a:pPr>
              <a:defRPr/>
            </a:pPr>
            <a:fld id="{2700251A-0515-4EB0-9377-44E5D95827BD}" type="datetime1">
              <a:rPr lang="ru-RU"/>
              <a:pPr>
                <a:defRPr/>
              </a:pPr>
              <a:t>23.09.2015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Unicode MS" pitchFamily="34" charset="-128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Unicode MS" charset="0"/>
                <a:cs typeface="Arial" charset="0"/>
              </a:defRPr>
            </a:lvl1pPr>
          </a:lstStyle>
          <a:p>
            <a:pPr>
              <a:defRPr/>
            </a:pPr>
            <a:fld id="{DC298403-DDEB-46BC-A442-FD286E989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D19CF-3713-4E14-BC9C-33B5B4146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B5FF3-9DC3-4EC4-B59C-9F37E317B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20D3C-AACB-4ECA-928D-6C6880AC3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D9791-2398-4D26-B931-E0D16AAD4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B17CA-E080-46CF-A841-F9C5D2AA3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6F1BE-DCDD-448A-9091-A48359B2D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E6241-1648-4461-90BE-FA8FBF71F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A7FDC-39D8-47E9-AE81-D4BA61566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44ABC-1BA5-45B4-908A-C179ECFC9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4100F-8943-4267-AFD1-F4BD12711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E8066-2FF9-4995-AF72-9F79DFB9D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 Unicode MS" pitchFamily="34" charset="-128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 Unicode MS" pitchFamily="34" charset="-128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11313"/>
                </a:solidFill>
                <a:latin typeface="Arial Unicode MS" charset="0"/>
                <a:cs typeface="Arial" charset="0"/>
              </a:defRPr>
            </a:lvl1pPr>
          </a:lstStyle>
          <a:p>
            <a:pPr>
              <a:defRPr/>
            </a:pPr>
            <a:fld id="{26FCD354-AF75-4856-B4C0-A93DF55A8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39" r:id="rId4"/>
    <p:sldLayoutId id="2147484345" r:id="rId5"/>
    <p:sldLayoutId id="2147484340" r:id="rId6"/>
    <p:sldLayoutId id="2147484346" r:id="rId7"/>
    <p:sldLayoutId id="2147484347" r:id="rId8"/>
    <p:sldLayoutId id="2147484348" r:id="rId9"/>
    <p:sldLayoutId id="2147484341" r:id="rId10"/>
    <p:sldLayoutId id="21474843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MS PGothic" pitchFamily="34" charset="-128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MS PGothic" pitchFamily="34" charset="-128"/>
          <a:cs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MS PGothic" pitchFamily="34" charset="-128"/>
          <a:cs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MS PGothic" pitchFamily="34" charset="-128"/>
          <a:cs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MMOG" TargetMode="External"/><Relationship Id="rId3" Type="http://schemas.openxmlformats.org/officeDocument/2006/relationships/hyperlink" Target="https://ru.wikipedia.org/wiki/%D0%92%D1%81%D0%B5%D0%BC%D0%B8%D1%80%D0%BD%D0%B0%D1%8F_%D0%BF%D0%B0%D1%83%D1%82%D0%B8%D0%BD%D0%B0" TargetMode="External"/><Relationship Id="rId7" Type="http://schemas.openxmlformats.org/officeDocument/2006/relationships/hyperlink" Target="https://ru.wikipedia.org/wiki/%D0%97%D0%B0%D0%B2%D0%B8%D1%81%D0%B8%D0%BC%D0%BE%D1%81%D1%82%D1%8C_%D0%BE%D1%82_%D0%BA%D0%BE%D0%BC%D0%BF%D1%8C%D1%8E%D1%82%D0%B5%D1%80%D0%BD%D1%8B%D1%85_%D0%B8%D0%B3%D1%80" TargetMode="External"/><Relationship Id="rId2" Type="http://schemas.openxmlformats.org/officeDocument/2006/relationships/hyperlink" Target="https://ru.wikipedia.org/wiki/%D0%98%D0%BD%D1%84%D0%BE%D1%80%D0%BC%D0%B0%D1%86%D0%B8%D0%BE%D0%BD%D0%BD%D0%B0%D1%8F_%D0%BF%D0%B5%D1%80%D0%B5%D0%B3%D1%80%D1%83%D0%B7%D0%BA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2%D0%B5%D0%B1-%D1%84%D0%BE%D1%80%D1%83%D0%BC" TargetMode="External"/><Relationship Id="rId11" Type="http://schemas.openxmlformats.org/officeDocument/2006/relationships/hyperlink" Target="https://ru.wikipedia.org/wiki/%D0%98%D0%BD%D1%82%D0%B5%D1%80%D0%BD%D0%B5%D1%82-%D0%B0%D1%83%D0%BA%D1%86%D0%B8%D0%BE%D0%BD" TargetMode="External"/><Relationship Id="rId5" Type="http://schemas.openxmlformats.org/officeDocument/2006/relationships/hyperlink" Target="https://ru.wikipedia.org/wiki/%D0%A7%D0%B0%D1%82" TargetMode="External"/><Relationship Id="rId10" Type="http://schemas.openxmlformats.org/officeDocument/2006/relationships/hyperlink" Target="https://ru.wikipedia.org/wiki/%D0%98%D0%BD%D1%82%D0%B5%D1%80%D0%BD%D0%B5%D1%82-%D0%BC%D0%B0%D0%B3%D0%B0%D0%B7%D0%B8%D0%BD" TargetMode="External"/><Relationship Id="rId4" Type="http://schemas.openxmlformats.org/officeDocument/2006/relationships/hyperlink" Target="https://ru.wikipedia.org/wiki/%D0%9F%D0%BE%D0%B8%D1%81%D0%BA_%D0%B8%D0%BD%D1%84%D0%BE%D1%80%D0%BC%D0%B0%D1%86%D0%B8%D0%B8" TargetMode="External"/><Relationship Id="rId9" Type="http://schemas.openxmlformats.org/officeDocument/2006/relationships/hyperlink" Target="https://ru.wikipedia.org/wiki/%D0%90%D0%B7%D0%B0%D1%80%D1%82%D0%BD%D1%8B%D0%B5_%D0%B8%D0%B3%D1%80%D1%8B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4633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</a:t>
            </a: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нечто столь огромное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могущественное и бессмысленное, </a:t>
            </a:r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некоторых он стал </a:t>
            </a:r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идеальным </a:t>
            </a: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заменителем жизни. </a:t>
            </a: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			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Эндрю 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Браун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3429000"/>
            <a:ext cx="4133272" cy="309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Более 20% детей становятся жертвами </a:t>
            </a:r>
            <a:endParaRPr lang="ru-RU" sz="48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нападок </a:t>
            </a:r>
            <a:r>
              <a:rPr lang="ru-RU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 стороны сверстников.</a:t>
            </a:r>
          </a:p>
        </p:txBody>
      </p:sp>
    </p:spTree>
    <p:extLst>
      <p:ext uri="{BB962C8B-B14F-4D97-AF65-F5344CB8AC3E}">
        <p14:creationId xmlns="" xmlns:p14="http://schemas.microsoft.com/office/powerpoint/2010/main" val="11216924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sidomi.com/wp-content/uploads/2012/02/apotek-online-ileg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832" y="1285860"/>
            <a:ext cx="8445274" cy="55721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2079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Интернет стал мощным инструментом в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продвижении сбыта наркотиков и вовлечение в зависимость от наркотиков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16924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Интернет-мошенничество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9938" name="Picture 2" descr="http://transkarpathianews.net/uploads/posts/2014-12/1417782991_moshennik_internet_kraz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4953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216924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Молодежная субкультура. Неформальные объединения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64" name="Picture 4" descr="http://900igr.net/datas/obschestvoznanie/Subkultura-khippi/0009-009-Neformalnye-obedinenija-sredi-molodez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68066"/>
            <a:ext cx="6786578" cy="5089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216924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Влияние сети интернет на суицидальное поведение среди подростков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4034" name="Picture 2" descr="http://images.exelixeis.gr/2012/10/Apotropi-aftoktonias-660x3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714620"/>
            <a:ext cx="6286500" cy="3381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216924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786058"/>
            <a:ext cx="515286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83143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80% школьников имеют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аккаунты</a:t>
            </a:r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социальных сетях.</a:t>
            </a:r>
          </a:p>
        </p:txBody>
      </p:sp>
    </p:spTree>
    <p:extLst>
      <p:ext uri="{BB962C8B-B14F-4D97-AF65-F5344CB8AC3E}">
        <p14:creationId xmlns="" xmlns:p14="http://schemas.microsoft.com/office/powerpoint/2010/main" val="577957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429000"/>
            <a:ext cx="4661176" cy="310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70% в своих аккаунтах указывают свою фамилию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возраст </a:t>
            </a:r>
            <a:r>
              <a:rPr lang="ru-RU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номер 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школы, адрес проживания и др.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2128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357430"/>
            <a:ext cx="5710676" cy="428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40% российских детей готовы 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продолжить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он-лайн</a:t>
            </a:r>
            <a:r>
              <a:rPr lang="ru-RU" sz="4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общение в реальной жизни.</a:t>
            </a:r>
          </a:p>
        </p:txBody>
      </p:sp>
    </p:spTree>
    <p:extLst>
      <p:ext uri="{BB962C8B-B14F-4D97-AF65-F5344CB8AC3E}">
        <p14:creationId xmlns="" xmlns:p14="http://schemas.microsoft.com/office/powerpoint/2010/main" val="628325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71546"/>
            <a:ext cx="914400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Психологический наркотик.</a:t>
            </a:r>
          </a:p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«Адреналиновые наркоманы»</a:t>
            </a:r>
            <a:endParaRPr lang="ru-RU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8325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i.ill.in.ua/a/510x0/128044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96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28325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:\безопасность ребенка в интернете\1193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43609"/>
            <a:ext cx="6786610" cy="46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57166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Безопасность детей 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сети Интернет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tage.warnet.ws/img5/949/poezd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80" y="428604"/>
            <a:ext cx="9083920" cy="5643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28325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yansk.ru/images/bnews/b_BAC708C8-85EC-456D-BA56-48FA2445A2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82438" cy="478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28325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s14106.vk.me/c540103/v540103215/4b1bd/--XGEd2Z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1217" y="0"/>
            <a:ext cx="587827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28325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ashe-golovino.ru/files/news/485/img/3572818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8" y="500042"/>
            <a:ext cx="9138602" cy="5929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28325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40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%.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5842" name="Picture 2" descr="https://pp.vk.me/c540107/v540107836/1e6bc/gohKUjzF2U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6063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28325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cs14106.vk.me/c7008/v7008340/1e69b/-7wZ9WdYe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9205"/>
            <a:ext cx="9144000" cy="6161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28325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chukcha.net/uploads/posts/2014-03/1395172434_extreme-handstand-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5607" y="357166"/>
            <a:ext cx="9379607" cy="6143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28325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Несмотря на все эти угрозы и риски в интернете есть множество интересной и полезной для ребенка информации. Запрещать пользоваться интернетом было бы неправильно. Нужно присмотреть за ребенком, взять на себя ответственность за то, что ребенок делает в сети.</a:t>
            </a:r>
          </a:p>
        </p:txBody>
      </p:sp>
    </p:spTree>
    <p:extLst>
      <p:ext uri="{BB962C8B-B14F-4D97-AF65-F5344CB8AC3E}">
        <p14:creationId xmlns="" xmlns:p14="http://schemas.microsoft.com/office/powerpoint/2010/main" val="4154948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500035" y="115888"/>
            <a:ext cx="8072494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Arial" charset="0"/>
              </a:rPr>
              <a:t>КТО ЛУЧШЕ ОСОЗНАЕТ ОПАСНОСТЬ ИНТЕРНЕТА – </a:t>
            </a:r>
            <a:r>
              <a:rPr lang="ru-RU" sz="2400" b="1" dirty="0" smtClean="0">
                <a:solidFill>
                  <a:schemeClr val="accent1"/>
                </a:solidFill>
                <a:latin typeface="Arial" charset="0"/>
              </a:rPr>
              <a:t>ВЗРОСЛЫЕ </a:t>
            </a:r>
            <a:r>
              <a:rPr lang="ru-RU" sz="2400" b="1" dirty="0">
                <a:solidFill>
                  <a:schemeClr val="accent1"/>
                </a:solidFill>
                <a:latin typeface="Arial" charset="0"/>
              </a:rPr>
              <a:t>ИЛИ УЧЕНИКИ?(%)*</a:t>
            </a:r>
          </a:p>
        </p:txBody>
      </p:sp>
      <p:pic>
        <p:nvPicPr>
          <p:cNvPr id="24581" name="Picture 2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428737"/>
            <a:ext cx="5178430" cy="459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Диаграмма 17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1428736"/>
            <a:ext cx="5216560" cy="466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Box 5"/>
          <p:cNvSpPr txBox="1">
            <a:spLocks noChangeArrowheads="1"/>
          </p:cNvSpPr>
          <p:nvPr/>
        </p:nvSpPr>
        <p:spPr bwMode="auto">
          <a:xfrm>
            <a:off x="107950" y="6280150"/>
            <a:ext cx="7273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1"/>
                </a:solidFill>
                <a:latin typeface="Arial" charset="0"/>
              </a:rPr>
              <a:t>*</a:t>
            </a:r>
            <a:r>
              <a:rPr lang="ru-RU" sz="2000" b="1">
                <a:solidFill>
                  <a:schemeClr val="accent1"/>
                </a:solidFill>
                <a:latin typeface="Arial" charset="0"/>
              </a:rPr>
              <a:t>результаты исследования «Моя безопасная сеть»</a:t>
            </a:r>
            <a:endParaRPr lang="ru-RU" sz="2400" b="1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Родительский контроль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142984"/>
            <a:ext cx="8858280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Чтобы знать, где ребенок гуляет, достаточно оговорить с ним границы дозволенного и иногда контролировать его, поглядывая в окно. </a:t>
            </a:r>
          </a:p>
          <a:p>
            <a:pPr>
              <a:buNone/>
            </a:pPr>
            <a:r>
              <a:rPr lang="ru-RU" b="1" dirty="0" smtClean="0"/>
              <a:t>Но что делать с компьютером и тем более с интернетом?</a:t>
            </a: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823" y="3881626"/>
            <a:ext cx="3818177" cy="297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07171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500034" y="214290"/>
            <a:ext cx="8072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Arial" charset="0"/>
              </a:rPr>
              <a:t>Интернет - зависимость</a:t>
            </a:r>
            <a:endParaRPr lang="ru-RU" sz="24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714356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6 типов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интернет-зависимостей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мнению психолога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Дрепы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М.И  таковы: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Навязчивый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веб-серфинг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Информационная перегрузка"/>
              </a:rPr>
              <a:t>информационная перегрузка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— бесконечные путешествия по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Всемирная паутина"/>
              </a:rPr>
              <a:t>Всемирной паутине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Поиск информации"/>
              </a:rPr>
              <a:t>поиск информации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Пристрастие к виртуальному общению и виртуальным знакомствам — большие объёмы переписки, постоянное участие в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Чат"/>
              </a:rPr>
              <a:t>чатах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tooltip="Веб-форум"/>
              </a:rPr>
              <a:t>веб-форумах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избыточность знакомых и друзей в Сети.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 tooltip="Зависимость от компьютерных игр"/>
              </a:rPr>
              <a:t>Игровая зависимость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навязчивое увлечение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 tooltip="MMOG"/>
              </a:rPr>
              <a:t>компьютерными играми по сети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Навязчивая финансовая потребность — игра по сети в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 tooltip="Азартные игры"/>
              </a:rPr>
              <a:t>азартные игры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ненужные покупки в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 tooltip="Интернет-магазин"/>
              </a:rPr>
              <a:t>интернет-магазинах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или постоянные участия в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 tooltip="Интернет-аукцион"/>
              </a:rPr>
              <a:t>интернет-аукционах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Пристрастие к просмотру фильмов через Интернет.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Киберсексуальная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зависимость — навязчивое влечение к посещению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порносайтов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pogled.ba/storage/uploads/novosti/c/c/9/7/w9MO201d_djeca_internet_racunal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620000" cy="561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928688" y="0"/>
            <a:ext cx="8229601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Советы родителям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000124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5715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Делайте все, чтобы оградить их от дурного влияния.</a:t>
            </a:r>
          </a:p>
          <a:p>
            <a:pPr algn="just" eaLnBrk="0" hangingPunct="0">
              <a:buFontTx/>
              <a:buChar char="•"/>
              <a:tabLst>
                <a:tab pos="5715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Перестройте распорядок дня и недели детей таким образом,  </a:t>
            </a:r>
          </a:p>
          <a:p>
            <a:pPr algn="just" eaLnBrk="0" hangingPunct="0">
              <a:tabLst>
                <a:tab pos="5715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чтобы заменить нездоровые увлечения полезными занятиями.</a:t>
            </a:r>
          </a:p>
          <a:p>
            <a:pPr algn="just" eaLnBrk="0" hangingPunct="0">
              <a:buFontTx/>
              <a:buChar char="•"/>
              <a:tabLst>
                <a:tab pos="5715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Преодолевайте возмущение детей. Позже они вам скажут спасибо.</a:t>
            </a:r>
          </a:p>
          <a:p>
            <a:pPr algn="just" eaLnBrk="0" hangingPunct="0">
              <a:buFontTx/>
              <a:buChar char="•"/>
              <a:tabLst>
                <a:tab pos="5715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Ограничьте самостоятельность вашего ребенка при использовании </a:t>
            </a:r>
          </a:p>
          <a:p>
            <a:pPr algn="just" eaLnBrk="0" hangingPunct="0">
              <a:tabLst>
                <a:tab pos="5715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компьютера.</a:t>
            </a:r>
          </a:p>
          <a:p>
            <a:pPr algn="just" eaLnBrk="0" hangingPunct="0">
              <a:buFontTx/>
              <a:buChar char="•"/>
              <a:tabLst>
                <a:tab pos="5715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позволяйте своим детям создавать собственные учетные записи</a:t>
            </a:r>
          </a:p>
          <a:p>
            <a:pPr algn="just" eaLnBrk="0" hangingPunct="0">
              <a:tabLst>
                <a:tab pos="5715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веб-страницах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с указанием личных данных (адрес, телефон);</a:t>
            </a:r>
          </a:p>
          <a:p>
            <a:pPr algn="just" eaLnBrk="0" hangingPunct="0">
              <a:buFontTx/>
              <a:buChar char="•"/>
              <a:tabLst>
                <a:tab pos="5715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создавайте семейные сайты с фотографиями детей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tabLst>
                <a:tab pos="5715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Возьмите за правило контролировать, на какие интернет-сайты </a:t>
            </a:r>
          </a:p>
          <a:p>
            <a:pPr algn="just" eaLnBrk="0" hangingPunct="0">
              <a:tabLst>
                <a:tab pos="5715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заходят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ваши дети (в адресной строке просматривайте адреса сайтов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eaLnBrk="0" hangingPunct="0">
              <a:buFont typeface="Arial" pitchFamily="34" charset="0"/>
              <a:buChar char="•"/>
              <a:tabLst>
                <a:tab pos="5715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установите и регулярно обновляйте антивирусное,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антишпионское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программное обеспечение;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2143116"/>
            <a:ext cx="739337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071678"/>
            <a:ext cx="5857916" cy="2143140"/>
          </a:xfrm>
        </p:spPr>
        <p:txBody>
          <a:bodyPr>
            <a:noAutofit/>
          </a:bodyPr>
          <a:lstStyle/>
          <a:p>
            <a:r>
              <a:rPr lang="ru-RU" sz="7200" b="1" dirty="0"/>
              <a:t>Чего </a:t>
            </a:r>
            <a:r>
              <a:rPr lang="ru-RU" sz="7200" b="1" dirty="0" smtClean="0"/>
              <a:t>стоит опасаться</a:t>
            </a:r>
            <a:r>
              <a:rPr lang="ru-RU" sz="7200" b="1" dirty="0"/>
              <a:t>? </a:t>
            </a:r>
            <a:endParaRPr lang="ru-RU" sz="7200" dirty="0"/>
          </a:p>
        </p:txBody>
      </p:sp>
    </p:spTree>
    <p:extLst>
      <p:ext uri="{BB962C8B-B14F-4D97-AF65-F5344CB8AC3E}">
        <p14:creationId xmlns="" xmlns:p14="http://schemas.microsoft.com/office/powerpoint/2010/main" val="745117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852"/>
            <a:ext cx="9144000" cy="6715148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b="1" i="1" dirty="0">
                <a:solidFill>
                  <a:srgbClr val="990000"/>
                </a:solidFill>
              </a:rPr>
              <a:t>Откровенные материалы сексуального характера</a:t>
            </a:r>
            <a:endParaRPr lang="ru-RU" dirty="0">
              <a:solidFill>
                <a:srgbClr val="990000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ru-RU" b="1" i="1" dirty="0" smtClean="0">
              <a:solidFill>
                <a:srgbClr val="99000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ru-RU" b="1" i="1" dirty="0" smtClean="0">
                <a:solidFill>
                  <a:srgbClr val="990000"/>
                </a:solidFill>
              </a:rPr>
              <a:t>Виртуальные </a:t>
            </a:r>
            <a:r>
              <a:rPr lang="ru-RU" b="1" i="1" dirty="0">
                <a:solidFill>
                  <a:srgbClr val="990000"/>
                </a:solidFill>
              </a:rPr>
              <a:t>знакомые и друзья</a:t>
            </a:r>
            <a:r>
              <a:rPr lang="ru-RU" dirty="0"/>
              <a:t> </a:t>
            </a:r>
          </a:p>
          <a:p>
            <a:pPr marL="609600" indent="-609600">
              <a:lnSpc>
                <a:spcPct val="80000"/>
              </a:lnSpc>
            </a:pPr>
            <a:endParaRPr lang="ru-RU" b="1" i="1" dirty="0" smtClean="0">
              <a:solidFill>
                <a:srgbClr val="99000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ru-RU" b="1" i="1" dirty="0" smtClean="0">
                <a:solidFill>
                  <a:srgbClr val="990000"/>
                </a:solidFill>
              </a:rPr>
              <a:t>Кибербуллинг</a:t>
            </a:r>
            <a:r>
              <a:rPr lang="ru-RU" dirty="0" smtClean="0">
                <a:solidFill>
                  <a:srgbClr val="990000"/>
                </a:solidFill>
              </a:rPr>
              <a:t> </a:t>
            </a:r>
            <a:r>
              <a:rPr lang="ru-RU" dirty="0">
                <a:solidFill>
                  <a:srgbClr val="000066"/>
                </a:solidFill>
              </a:rPr>
              <a:t>(cyberbullying) – подростковый виртуальный террор </a:t>
            </a:r>
          </a:p>
          <a:p>
            <a:pPr marL="609600" indent="-609600">
              <a:lnSpc>
                <a:spcPct val="80000"/>
              </a:lnSpc>
            </a:pPr>
            <a:endParaRPr lang="ru-RU" b="1" i="1" dirty="0" smtClean="0">
              <a:solidFill>
                <a:srgbClr val="99000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ru-RU" b="1" i="1" dirty="0" err="1" smtClean="0">
                <a:solidFill>
                  <a:srgbClr val="990000"/>
                </a:solidFill>
              </a:rPr>
              <a:t>Буллицид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>
                <a:solidFill>
                  <a:srgbClr val="000066"/>
                </a:solidFill>
              </a:rPr>
              <a:t>доведение ребенка до самоубийства путем психологического насилия</a:t>
            </a:r>
            <a:r>
              <a:rPr lang="ru-RU" dirty="0"/>
              <a:t> </a:t>
            </a:r>
          </a:p>
          <a:p>
            <a:pPr marL="609600" indent="-609600">
              <a:lnSpc>
                <a:spcPct val="80000"/>
              </a:lnSpc>
            </a:pPr>
            <a:endParaRPr lang="ru-RU" b="1" i="1" dirty="0" smtClean="0">
              <a:solidFill>
                <a:srgbClr val="99000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ru-RU" b="1" i="1" dirty="0" smtClean="0">
                <a:solidFill>
                  <a:srgbClr val="990000"/>
                </a:solidFill>
              </a:rPr>
              <a:t>Электронные </a:t>
            </a:r>
            <a:r>
              <a:rPr lang="ru-RU" b="1" i="1" dirty="0">
                <a:solidFill>
                  <a:srgbClr val="990000"/>
                </a:solidFill>
              </a:rPr>
              <a:t>ресурсы, </a:t>
            </a:r>
            <a:r>
              <a:rPr lang="ru-RU" b="1" i="1" dirty="0" smtClean="0">
                <a:solidFill>
                  <a:srgbClr val="990000"/>
                </a:solidFill>
              </a:rPr>
              <a:t>содержащие материалы  </a:t>
            </a:r>
            <a:r>
              <a:rPr lang="ru-RU" b="1" i="1" dirty="0">
                <a:solidFill>
                  <a:srgbClr val="990000"/>
                </a:solidFill>
              </a:rPr>
              <a:t>экстремистского и террористического характера.</a:t>
            </a:r>
            <a:endParaRPr lang="ru-RU" dirty="0">
              <a:solidFill>
                <a:srgbClr val="990000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ru-RU" sz="24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>
            <a:normAutofit fontScale="90000"/>
          </a:bodyPr>
          <a:lstStyle/>
          <a:p>
            <a:r>
              <a:rPr lang="ru-RU" sz="4000" b="1">
                <a:solidFill>
                  <a:schemeClr val="bg1"/>
                </a:solidFill>
              </a:rPr>
              <a:t>Виды он-лайн угроз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2800" b="1" i="1" dirty="0">
                <a:solidFill>
                  <a:srgbClr val="990000"/>
                </a:solidFill>
              </a:rPr>
              <a:t>Электронные ресурсы, созданные и поддерживаемые  деструктивными религиозными сектами</a:t>
            </a:r>
            <a:r>
              <a:rPr lang="ru-RU" sz="2800" b="1" dirty="0">
                <a:solidFill>
                  <a:srgbClr val="990000"/>
                </a:solidFill>
              </a:rPr>
              <a:t>. </a:t>
            </a:r>
          </a:p>
          <a:p>
            <a:pPr marL="609600" indent="-609600">
              <a:lnSpc>
                <a:spcPct val="80000"/>
              </a:lnSpc>
            </a:pPr>
            <a:endParaRPr lang="ru-RU" sz="2800" b="1" dirty="0" smtClean="0">
              <a:solidFill>
                <a:srgbClr val="99000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800" b="1" dirty="0" smtClean="0">
                <a:solidFill>
                  <a:srgbClr val="990000"/>
                </a:solidFill>
              </a:rPr>
              <a:t>Компьютерные </a:t>
            </a:r>
            <a:r>
              <a:rPr lang="ru-RU" sz="2800" b="1" i="1" dirty="0">
                <a:solidFill>
                  <a:srgbClr val="990000"/>
                </a:solidFill>
              </a:rPr>
              <a:t>мошенники, </a:t>
            </a:r>
            <a:r>
              <a:rPr lang="ru-RU" sz="2800" b="1" i="1" dirty="0" err="1">
                <a:solidFill>
                  <a:srgbClr val="990000"/>
                </a:solidFill>
              </a:rPr>
              <a:t>спамеры</a:t>
            </a:r>
            <a:r>
              <a:rPr lang="ru-RU" sz="2800" b="1" i="1" dirty="0">
                <a:solidFill>
                  <a:srgbClr val="990000"/>
                </a:solidFill>
              </a:rPr>
              <a:t>, </a:t>
            </a:r>
            <a:r>
              <a:rPr lang="ru-RU" sz="2800" b="1" i="1" dirty="0" err="1">
                <a:solidFill>
                  <a:srgbClr val="990000"/>
                </a:solidFill>
              </a:rPr>
              <a:t>фишеры</a:t>
            </a:r>
            <a:r>
              <a:rPr lang="ru-RU" sz="2800" b="1" dirty="0">
                <a:solidFill>
                  <a:srgbClr val="990000"/>
                </a:solidFill>
              </a:rPr>
              <a:t>. </a:t>
            </a:r>
          </a:p>
          <a:p>
            <a:pPr marL="609600" indent="-609600">
              <a:lnSpc>
                <a:spcPct val="80000"/>
              </a:lnSpc>
            </a:pPr>
            <a:endParaRPr lang="ru-RU" sz="2800" b="1" i="1" dirty="0" smtClean="0">
              <a:solidFill>
                <a:srgbClr val="99000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800" b="1" i="1" dirty="0" smtClean="0">
                <a:solidFill>
                  <a:srgbClr val="990000"/>
                </a:solidFill>
              </a:rPr>
              <a:t>Пропаганда </a:t>
            </a:r>
            <a:r>
              <a:rPr lang="ru-RU" sz="2800" b="1" i="1" dirty="0">
                <a:solidFill>
                  <a:srgbClr val="990000"/>
                </a:solidFill>
              </a:rPr>
              <a:t>наркотиков, насилия и жестокости, суицидального поведения, </a:t>
            </a:r>
            <a:r>
              <a:rPr lang="ru-RU" sz="2800" b="1" i="1" dirty="0" smtClean="0">
                <a:solidFill>
                  <a:srgbClr val="990000"/>
                </a:solidFill>
              </a:rPr>
              <a:t>самоповреждений</a:t>
            </a:r>
            <a:r>
              <a:rPr lang="ru-RU" sz="2800" b="1" dirty="0" smtClean="0">
                <a:solidFill>
                  <a:srgbClr val="990000"/>
                </a:solidFill>
              </a:rPr>
              <a:t> </a:t>
            </a:r>
            <a:endParaRPr lang="ru-RU" sz="2800" b="1" dirty="0">
              <a:solidFill>
                <a:srgbClr val="990000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ru-RU" sz="2800" b="1" i="1" dirty="0" smtClean="0">
              <a:solidFill>
                <a:srgbClr val="99000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800" b="1" i="1" dirty="0" smtClean="0">
                <a:solidFill>
                  <a:srgbClr val="990000"/>
                </a:solidFill>
              </a:rPr>
              <a:t>Сомнительные </a:t>
            </a:r>
            <a:r>
              <a:rPr lang="ru-RU" sz="2800" b="1" i="1" dirty="0">
                <a:solidFill>
                  <a:srgbClr val="990000"/>
                </a:solidFill>
              </a:rPr>
              <a:t>развлечения</a:t>
            </a:r>
            <a:r>
              <a:rPr lang="ru-RU" sz="2800" b="1" i="1" dirty="0" smtClean="0">
                <a:solidFill>
                  <a:srgbClr val="990000"/>
                </a:solidFill>
              </a:rPr>
              <a:t>: </a:t>
            </a:r>
            <a:r>
              <a:rPr lang="ru-RU" sz="2800" b="1" i="1" dirty="0" err="1" smtClean="0">
                <a:solidFill>
                  <a:srgbClr val="990000"/>
                </a:solidFill>
              </a:rPr>
              <a:t>онлайн-игры</a:t>
            </a:r>
            <a:r>
              <a:rPr lang="ru-RU" sz="2800" b="1" i="1" dirty="0">
                <a:solidFill>
                  <a:srgbClr val="990000"/>
                </a:solidFill>
              </a:rPr>
              <a:t>, пропагандирующие </a:t>
            </a:r>
            <a:r>
              <a:rPr lang="ru-RU" sz="2800" b="1" i="1" dirty="0" smtClean="0">
                <a:solidFill>
                  <a:srgbClr val="990000"/>
                </a:solidFill>
              </a:rPr>
              <a:t>жестокость </a:t>
            </a:r>
            <a:r>
              <a:rPr lang="ru-RU" sz="2800" b="1" i="1" dirty="0">
                <a:solidFill>
                  <a:srgbClr val="990000"/>
                </a:solidFill>
              </a:rPr>
              <a:t>и насилие. </a:t>
            </a:r>
          </a:p>
          <a:p>
            <a:pPr marL="609600" indent="-609600">
              <a:lnSpc>
                <a:spcPct val="80000"/>
              </a:lnSpc>
            </a:pPr>
            <a:endParaRPr lang="ru-RU" sz="2800" b="1" i="1" dirty="0" smtClean="0">
              <a:solidFill>
                <a:srgbClr val="99000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800" b="1" i="1" dirty="0" smtClean="0">
                <a:solidFill>
                  <a:srgbClr val="990000"/>
                </a:solidFill>
              </a:rPr>
              <a:t>Болезненное </a:t>
            </a:r>
            <a:r>
              <a:rPr lang="ru-RU" sz="2800" b="1" i="1" dirty="0">
                <a:solidFill>
                  <a:srgbClr val="990000"/>
                </a:solidFill>
              </a:rPr>
              <a:t>пристрастие к участию в сетевых процессах, так называемой "</a:t>
            </a:r>
            <a:r>
              <a:rPr lang="ru-RU" sz="2800" b="1" i="1" dirty="0" err="1">
                <a:solidFill>
                  <a:srgbClr val="990000"/>
                </a:solidFill>
              </a:rPr>
              <a:t>Интернет-зависимости</a:t>
            </a:r>
            <a:r>
              <a:rPr lang="ru-RU" sz="2800" b="1" i="1" dirty="0">
                <a:solidFill>
                  <a:srgbClr val="990000"/>
                </a:solidFill>
              </a:rPr>
              <a:t>"</a:t>
            </a:r>
            <a:r>
              <a:rPr lang="ru-RU" sz="2800" b="1" dirty="0">
                <a:solidFill>
                  <a:srgbClr val="990000"/>
                </a:solidFill>
              </a:rPr>
              <a:t> </a:t>
            </a:r>
            <a:endParaRPr lang="ru-RU" sz="2800" b="1" dirty="0" smtClean="0">
              <a:solidFill>
                <a:srgbClr val="990000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ru-RU" sz="2800" b="1" dirty="0">
              <a:solidFill>
                <a:srgbClr val="99000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800" b="1" i="1" dirty="0">
                <a:solidFill>
                  <a:srgbClr val="990000"/>
                </a:solidFill>
              </a:rPr>
              <a:t>Социальные сети и </a:t>
            </a:r>
            <a:r>
              <a:rPr lang="ru-RU" sz="2800" b="1" i="1" dirty="0" err="1" smtClean="0">
                <a:solidFill>
                  <a:srgbClr val="990000"/>
                </a:solidFill>
              </a:rPr>
              <a:t>блоги</a:t>
            </a:r>
            <a:r>
              <a:rPr lang="ru-RU" sz="2800" b="1" dirty="0" smtClean="0">
                <a:solidFill>
                  <a:srgbClr val="000066"/>
                </a:solidFill>
              </a:rPr>
              <a:t> </a:t>
            </a:r>
            <a:endParaRPr lang="ru-RU" sz="2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857496"/>
            <a:ext cx="4871512" cy="349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57166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ndalus" panose="02020603050405020304" pitchFamily="18" charset="-78"/>
              </a:rPr>
              <a:t>Более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ndalus" panose="02020603050405020304" pitchFamily="18" charset="-78"/>
              </a:rPr>
              <a:t>80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ndalus" panose="02020603050405020304" pitchFamily="18" charset="-78"/>
              </a:rPr>
              <a:t>% детей сталкиваются с сексуальными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ndalus" panose="02020603050405020304" pitchFamily="18" charset="-78"/>
              </a:rPr>
              <a:t>изображениями в интернете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6272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3863637"/>
            <a:ext cx="2304256" cy="29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214290"/>
            <a:ext cx="900694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Младшие школьники сталкиваются с сексуальными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изображениями реже,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чем старшие,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но испытывают больший стресс.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3363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3429000"/>
            <a:ext cx="4449790" cy="296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" y="285728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Прилежные дети в 2 раза чаще 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попадают на «плохие» сайты в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силу природной любознательности.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352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5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811717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811717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7029</TotalTime>
  <Words>430</Words>
  <Application>Microsoft Macintosh PowerPoint</Application>
  <PresentationFormat>Экран (4:3)</PresentationFormat>
  <Paragraphs>87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Трек</vt:lpstr>
      <vt:lpstr>Слайд 1</vt:lpstr>
      <vt:lpstr>Слайд 2</vt:lpstr>
      <vt:lpstr>Родительский контроль </vt:lpstr>
      <vt:lpstr>Чего стоит опасаться? </vt:lpstr>
      <vt:lpstr>Слайд 5</vt:lpstr>
      <vt:lpstr>Виды он-лайн угроз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Советы родителям</vt:lpstr>
      <vt:lpstr>Слайд 33</vt:lpstr>
    </vt:vector>
  </TitlesOfParts>
  <Company>ptk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 РАЗВИТИЯ ИНТЕРНЕТ</dc:title>
  <dc:creator>Acer</dc:creator>
  <cp:lastModifiedBy>admin</cp:lastModifiedBy>
  <cp:revision>247</cp:revision>
  <dcterms:created xsi:type="dcterms:W3CDTF">2011-02-06T20:05:55Z</dcterms:created>
  <dcterms:modified xsi:type="dcterms:W3CDTF">2015-09-23T13:08:39Z</dcterms:modified>
</cp:coreProperties>
</file>